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9" r:id="rId13"/>
    <p:sldId id="267" r:id="rId14"/>
    <p:sldId id="268"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2" d="100"/>
          <a:sy n="62" d="100"/>
        </p:scale>
        <p:origin x="-217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EECF2E-2499-440A-A14F-9D75F1F85EC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4231388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ECF2E-2499-440A-A14F-9D75F1F85EC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209374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ECF2E-2499-440A-A14F-9D75F1F85EC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1144295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ECF2E-2499-440A-A14F-9D75F1F85EC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380575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EECF2E-2499-440A-A14F-9D75F1F85ECB}" type="datetimeFigureOut">
              <a:rPr lang="en-US" smtClean="0"/>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189907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EECF2E-2499-440A-A14F-9D75F1F85ECB}"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1946255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EECF2E-2499-440A-A14F-9D75F1F85ECB}" type="datetimeFigureOut">
              <a:rPr lang="en-US" smtClean="0"/>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69588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EECF2E-2499-440A-A14F-9D75F1F85ECB}" type="datetimeFigureOut">
              <a:rPr lang="en-US" smtClean="0"/>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136496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EECF2E-2499-440A-A14F-9D75F1F85ECB}" type="datetimeFigureOut">
              <a:rPr lang="en-US" smtClean="0"/>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23142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ECF2E-2499-440A-A14F-9D75F1F85ECB}"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18946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EECF2E-2499-440A-A14F-9D75F1F85ECB}" type="datetimeFigureOut">
              <a:rPr lang="en-US" smtClean="0"/>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D7620-DA82-48DF-9A5D-18F0F95E4E6E}" type="slidenum">
              <a:rPr lang="en-US" smtClean="0"/>
              <a:t>‹#›</a:t>
            </a:fld>
            <a:endParaRPr lang="en-US"/>
          </a:p>
        </p:txBody>
      </p:sp>
    </p:spTree>
    <p:extLst>
      <p:ext uri="{BB962C8B-B14F-4D97-AF65-F5344CB8AC3E}">
        <p14:creationId xmlns:p14="http://schemas.microsoft.com/office/powerpoint/2010/main" val="53164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ECF2E-2499-440A-A14F-9D75F1F85ECB}" type="datetimeFigureOut">
              <a:rPr lang="en-US" smtClean="0"/>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D7620-DA82-48DF-9A5D-18F0F95E4E6E}" type="slidenum">
              <a:rPr lang="en-US" smtClean="0"/>
              <a:t>‹#›</a:t>
            </a:fld>
            <a:endParaRPr lang="en-US"/>
          </a:p>
        </p:txBody>
      </p:sp>
    </p:spTree>
    <p:extLst>
      <p:ext uri="{BB962C8B-B14F-4D97-AF65-F5344CB8AC3E}">
        <p14:creationId xmlns:p14="http://schemas.microsoft.com/office/powerpoint/2010/main" val="167949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620000" cy="1600199"/>
          </a:xfrm>
        </p:spPr>
        <p:txBody>
          <a:bodyPr>
            <a:normAutofit/>
          </a:bodyPr>
          <a:lstStyle/>
          <a:p>
            <a:r>
              <a:rPr lang="en-US" sz="6000" b="1" i="1" u="sng" dirty="0" smtClean="0">
                <a:solidFill>
                  <a:srgbClr val="FF0000"/>
                </a:solidFill>
              </a:rPr>
              <a:t>The orbital region</a:t>
            </a:r>
            <a:endParaRPr lang="en-US" sz="6000" b="1" i="1" u="sng" dirty="0">
              <a:solidFill>
                <a:srgbClr val="FF0000"/>
              </a:solidFill>
            </a:endParaRPr>
          </a:p>
        </p:txBody>
      </p:sp>
      <p:sp>
        <p:nvSpPr>
          <p:cNvPr id="3" name="Subtitle 2"/>
          <p:cNvSpPr>
            <a:spLocks noGrp="1"/>
          </p:cNvSpPr>
          <p:nvPr>
            <p:ph type="subTitle" idx="1"/>
          </p:nvPr>
        </p:nvSpPr>
        <p:spPr>
          <a:xfrm>
            <a:off x="1371600" y="2514600"/>
            <a:ext cx="6477000" cy="3124200"/>
          </a:xfrm>
        </p:spPr>
        <p:txBody>
          <a:bodyPr/>
          <a:lstStyle/>
          <a:p>
            <a:r>
              <a:rPr lang="en-US" sz="4400" dirty="0" smtClean="0"/>
              <a:t>Dr. </a:t>
            </a:r>
            <a:r>
              <a:rPr lang="en-US" sz="4400" dirty="0" err="1" smtClean="0"/>
              <a:t>Halah</a:t>
            </a:r>
            <a:r>
              <a:rPr lang="en-US" sz="4400" dirty="0" smtClean="0"/>
              <a:t> </a:t>
            </a:r>
            <a:r>
              <a:rPr lang="en-US" sz="4400" dirty="0" err="1" smtClean="0"/>
              <a:t>Abbass</a:t>
            </a:r>
            <a:endParaRPr lang="en-US" sz="4400" dirty="0" smtClean="0"/>
          </a:p>
          <a:p>
            <a:r>
              <a:rPr lang="en-US" dirty="0" smtClean="0">
                <a:solidFill>
                  <a:srgbClr val="FF0000"/>
                </a:solidFill>
              </a:rPr>
              <a:t>Lecture 2</a:t>
            </a:r>
            <a:endParaRPr lang="en-US" dirty="0">
              <a:solidFill>
                <a:srgbClr val="FF0000"/>
              </a:solidFill>
            </a:endParaRPr>
          </a:p>
        </p:txBody>
      </p:sp>
    </p:spTree>
    <p:extLst>
      <p:ext uri="{BB962C8B-B14F-4D97-AF65-F5344CB8AC3E}">
        <p14:creationId xmlns:p14="http://schemas.microsoft.com/office/powerpoint/2010/main" val="150316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360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458200" cy="6019800"/>
          </a:xfrm>
        </p:spPr>
        <p:txBody>
          <a:bodyPr>
            <a:noAutofit/>
          </a:bodyPr>
          <a:lstStyle/>
          <a:p>
            <a:pPr marL="457200" indent="-457200" algn="l">
              <a:buFont typeface="Arial" pitchFamily="34" charset="0"/>
              <a:buChar char="•"/>
            </a:pPr>
            <a:r>
              <a:rPr lang="en-US" sz="2800" b="1" u="sng" dirty="0" smtClean="0">
                <a:solidFill>
                  <a:srgbClr val="FF0000"/>
                </a:solidFill>
              </a:rPr>
              <a:t>Movements of the Eyelids</a:t>
            </a:r>
            <a:r>
              <a:rPr lang="en-US" sz="2400" dirty="0" smtClean="0"/>
              <a:t/>
            </a:r>
            <a:br>
              <a:rPr lang="en-US" sz="2400" dirty="0" smtClean="0"/>
            </a:br>
            <a:r>
              <a:rPr lang="en-US" sz="2400" dirty="0" smtClean="0"/>
              <a:t>The eyelids are closed by the contraction of the orbicularis oculi and the relaxation of the </a:t>
            </a:r>
            <a:r>
              <a:rPr lang="en-US" sz="2400" dirty="0" err="1" smtClean="0"/>
              <a:t>levator</a:t>
            </a:r>
            <a:r>
              <a:rPr lang="en-US" sz="2400" dirty="0" smtClean="0"/>
              <a:t> </a:t>
            </a:r>
            <a:r>
              <a:rPr lang="en-US" sz="2400" dirty="0" err="1" smtClean="0"/>
              <a:t>palpebrae</a:t>
            </a:r>
            <a:r>
              <a:rPr lang="en-US" sz="2400" dirty="0" smtClean="0"/>
              <a:t> </a:t>
            </a:r>
            <a:r>
              <a:rPr lang="en-US" sz="2400" dirty="0" err="1" smtClean="0"/>
              <a:t>superioris</a:t>
            </a:r>
            <a:r>
              <a:rPr lang="en-US" sz="2400" dirty="0" smtClean="0"/>
              <a:t> muscles. </a:t>
            </a:r>
            <a:br>
              <a:rPr lang="en-US" sz="2400" dirty="0" smtClean="0"/>
            </a:br>
            <a:r>
              <a:rPr lang="en-US" sz="2400" dirty="0" smtClean="0"/>
              <a:t>The eye is opened by the </a:t>
            </a:r>
            <a:r>
              <a:rPr lang="en-US" sz="2400" dirty="0" err="1" smtClean="0"/>
              <a:t>levator</a:t>
            </a:r>
            <a:r>
              <a:rPr lang="en-US" sz="2400" dirty="0" smtClean="0"/>
              <a:t> </a:t>
            </a:r>
            <a:r>
              <a:rPr lang="en-US" sz="2400" dirty="0" err="1" smtClean="0"/>
              <a:t>palpebrae</a:t>
            </a:r>
            <a:r>
              <a:rPr lang="en-US" sz="2400" dirty="0" smtClean="0"/>
              <a:t> </a:t>
            </a:r>
            <a:r>
              <a:rPr lang="en-US" sz="2400" dirty="0" err="1" smtClean="0"/>
              <a:t>superioris</a:t>
            </a:r>
            <a:r>
              <a:rPr lang="en-US" sz="2400" dirty="0" smtClean="0"/>
              <a:t> raising the upper lid. On looking upward, the </a:t>
            </a:r>
            <a:r>
              <a:rPr lang="en-US" sz="2400" dirty="0" err="1" smtClean="0"/>
              <a:t>levator</a:t>
            </a:r>
            <a:r>
              <a:rPr lang="en-US" sz="2400" dirty="0" smtClean="0"/>
              <a:t> </a:t>
            </a:r>
            <a:r>
              <a:rPr lang="en-US" sz="2400" dirty="0" err="1" smtClean="0"/>
              <a:t>palpebrae</a:t>
            </a:r>
            <a:r>
              <a:rPr lang="en-US" sz="2400" dirty="0" smtClean="0"/>
              <a:t> </a:t>
            </a:r>
            <a:r>
              <a:rPr lang="en-US" sz="2400" dirty="0" err="1" smtClean="0"/>
              <a:t>superioris</a:t>
            </a:r>
            <a:r>
              <a:rPr lang="en-US" sz="2400" dirty="0" smtClean="0"/>
              <a:t> contracts, and the upper lid moves with the eyeball. On looking downward, both lids move, the upper lid continues to cover the upper part of the cornea, and the lower lid is pulled downward slightly by the conjunctiva, which is attached to the sclera and the lower lid.</a:t>
            </a:r>
            <a:endParaRPr lang="en-US" sz="2400" dirty="0"/>
          </a:p>
        </p:txBody>
      </p:sp>
    </p:spTree>
    <p:extLst>
      <p:ext uri="{BB962C8B-B14F-4D97-AF65-F5344CB8AC3E}">
        <p14:creationId xmlns:p14="http://schemas.microsoft.com/office/powerpoint/2010/main" val="200703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990600"/>
            <a:ext cx="7772401" cy="518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0210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6705600"/>
          </a:xfrm>
        </p:spPr>
        <p:txBody>
          <a:bodyPr>
            <a:noAutofit/>
          </a:bodyPr>
          <a:lstStyle/>
          <a:p>
            <a:pPr algn="l"/>
            <a:r>
              <a:rPr lang="en-US" sz="2800" u="sng" dirty="0" smtClean="0">
                <a:solidFill>
                  <a:srgbClr val="FF0000"/>
                </a:solidFill>
              </a:rPr>
              <a:t>Lacrimal Apparatus</a:t>
            </a:r>
            <a:r>
              <a:rPr lang="en-US" sz="2000" dirty="0" smtClean="0">
                <a:solidFill>
                  <a:srgbClr val="FF0000"/>
                </a:solidFill>
              </a:rPr>
              <a:t/>
            </a:r>
            <a:br>
              <a:rPr lang="en-US" sz="2000" dirty="0" smtClean="0">
                <a:solidFill>
                  <a:srgbClr val="FF0000"/>
                </a:solidFill>
              </a:rPr>
            </a:br>
            <a:r>
              <a:rPr lang="en-US" sz="2000" b="1" dirty="0" smtClean="0">
                <a:solidFill>
                  <a:srgbClr val="FF0000"/>
                </a:solidFill>
              </a:rPr>
              <a:t> Lacrimal Gland</a:t>
            </a:r>
            <a:br>
              <a:rPr lang="en-US" sz="2000" b="1" dirty="0" smtClean="0">
                <a:solidFill>
                  <a:srgbClr val="FF0000"/>
                </a:solidFill>
              </a:rPr>
            </a:br>
            <a:r>
              <a:rPr lang="en-US" sz="2000" dirty="0" smtClean="0"/>
              <a:t>consists of a large orbital part and a small palpebral part, which </a:t>
            </a:r>
            <a:br>
              <a:rPr lang="en-US" sz="2000" dirty="0" smtClean="0"/>
            </a:br>
            <a:r>
              <a:rPr lang="en-US" sz="2000" dirty="0" smtClean="0"/>
              <a:t>are continuous with each other around the lateral edge of the </a:t>
            </a:r>
            <a:r>
              <a:rPr lang="en-US" sz="2000" dirty="0" err="1" smtClean="0"/>
              <a:t>aponeurosis</a:t>
            </a:r>
            <a:r>
              <a:rPr lang="en-US" sz="2000" dirty="0" smtClean="0"/>
              <a:t> of the </a:t>
            </a:r>
            <a:r>
              <a:rPr lang="en-US" sz="2000" dirty="0" err="1" smtClean="0"/>
              <a:t>levator</a:t>
            </a:r>
            <a:r>
              <a:rPr lang="en-US" sz="2000" dirty="0" smtClean="0"/>
              <a:t> </a:t>
            </a:r>
            <a:r>
              <a:rPr lang="en-US" sz="2000" dirty="0" err="1" smtClean="0"/>
              <a:t>palpebrae</a:t>
            </a:r>
            <a:r>
              <a:rPr lang="en-US" sz="2000" dirty="0" smtClean="0"/>
              <a:t> </a:t>
            </a:r>
            <a:r>
              <a:rPr lang="en-US" sz="2000" dirty="0" err="1" smtClean="0"/>
              <a:t>superioris</a:t>
            </a:r>
            <a:r>
              <a:rPr lang="en-US" sz="2000" dirty="0" smtClean="0"/>
              <a:t>. It is situated above the eyeball and opens by 12 ducts into the lateral part of the superior fornix of the conjunctiva. </a:t>
            </a:r>
            <a:br>
              <a:rPr lang="en-US" sz="2000" dirty="0" smtClean="0"/>
            </a:br>
            <a:r>
              <a:rPr lang="en-US" sz="2000" dirty="0" smtClean="0"/>
              <a:t>The parasympathetic </a:t>
            </a:r>
            <a:r>
              <a:rPr lang="en-US" sz="2000" dirty="0" err="1" smtClean="0"/>
              <a:t>secretomotor</a:t>
            </a:r>
            <a:r>
              <a:rPr lang="en-US" sz="2000" dirty="0" smtClean="0"/>
              <a:t> nerve supply is derived from the lacrimal nucleus of the facial nerve. </a:t>
            </a:r>
            <a:br>
              <a:rPr lang="en-US" sz="2000" dirty="0" smtClean="0"/>
            </a:br>
            <a:r>
              <a:rPr lang="en-US" sz="2000" dirty="0" smtClean="0"/>
              <a:t>The sympathetic postganglionic nerve supply is from the internal carotid plexus and </a:t>
            </a:r>
            <a:br>
              <a:rPr lang="en-US" sz="2000" dirty="0" smtClean="0"/>
            </a:br>
            <a:r>
              <a:rPr lang="en-US" sz="2000" dirty="0" smtClean="0"/>
              <a:t>travels in the deep </a:t>
            </a:r>
            <a:r>
              <a:rPr lang="en-US" sz="2000" dirty="0" err="1" smtClean="0"/>
              <a:t>petrosal</a:t>
            </a:r>
            <a:r>
              <a:rPr lang="en-US" sz="2000" dirty="0" smtClean="0"/>
              <a:t> nerve, the nerve of the </a:t>
            </a:r>
            <a:r>
              <a:rPr lang="en-US" sz="2000" dirty="0" err="1" smtClean="0"/>
              <a:t>pterygoid</a:t>
            </a:r>
            <a:r>
              <a:rPr lang="en-US" sz="2000" dirty="0" smtClean="0"/>
              <a:t> canal, the maxillary </a:t>
            </a:r>
            <a:r>
              <a:rPr lang="en-US" sz="2000" dirty="0" err="1" smtClean="0"/>
              <a:t>nerve,the</a:t>
            </a:r>
            <a:r>
              <a:rPr lang="en-US" sz="2000" dirty="0" smtClean="0"/>
              <a:t> </a:t>
            </a:r>
            <a:r>
              <a:rPr lang="en-US" sz="2000" dirty="0" err="1" smtClean="0"/>
              <a:t>zygomatic</a:t>
            </a:r>
            <a:r>
              <a:rPr lang="en-US" sz="2000" dirty="0" smtClean="0"/>
              <a:t> nerve, the </a:t>
            </a:r>
            <a:r>
              <a:rPr lang="en-US" sz="2000" dirty="0" err="1" smtClean="0"/>
              <a:t>zygomaticotemporal</a:t>
            </a:r>
            <a:r>
              <a:rPr lang="en-US" sz="2000" dirty="0" smtClean="0"/>
              <a:t> nerve, and finally the lacrimal nerve.</a:t>
            </a:r>
            <a:br>
              <a:rPr lang="en-US" sz="2000" dirty="0" smtClean="0"/>
            </a:br>
            <a:r>
              <a:rPr lang="en-US" sz="2400" b="1" dirty="0" smtClean="0">
                <a:solidFill>
                  <a:srgbClr val="FF0000"/>
                </a:solidFill>
              </a:rPr>
              <a:t> Lacrimal Ducts</a:t>
            </a:r>
            <a:r>
              <a:rPr lang="en-US" sz="2400" dirty="0" smtClean="0"/>
              <a:t/>
            </a:r>
            <a:br>
              <a:rPr lang="en-US" sz="2400" dirty="0" smtClean="0"/>
            </a:br>
            <a:r>
              <a:rPr lang="en-US" sz="2400" dirty="0" smtClean="0"/>
              <a:t>The tears circulate across the cornea and enter the </a:t>
            </a:r>
            <a:r>
              <a:rPr lang="en-US" sz="2400" dirty="0" err="1" smtClean="0"/>
              <a:t>canaliculi</a:t>
            </a:r>
            <a:r>
              <a:rPr lang="en-US" sz="2400" dirty="0" smtClean="0"/>
              <a:t> </a:t>
            </a:r>
            <a:r>
              <a:rPr lang="en-US" sz="2400" dirty="0" err="1" smtClean="0"/>
              <a:t>lacrimales</a:t>
            </a:r>
            <a:r>
              <a:rPr lang="en-US" sz="2400" dirty="0" smtClean="0"/>
              <a:t> through the </a:t>
            </a:r>
            <a:r>
              <a:rPr lang="en-US" sz="2400" dirty="0" err="1" smtClean="0"/>
              <a:t>puncta</a:t>
            </a:r>
            <a:r>
              <a:rPr lang="en-US" sz="2400" dirty="0" smtClean="0"/>
              <a:t> </a:t>
            </a:r>
            <a:r>
              <a:rPr lang="en-US" sz="2400" dirty="0" err="1" smtClean="0"/>
              <a:t>lacrimalis</a:t>
            </a:r>
            <a:r>
              <a:rPr lang="en-US" sz="2400" dirty="0" smtClean="0"/>
              <a:t>. The </a:t>
            </a:r>
            <a:r>
              <a:rPr lang="en-US" sz="2400" dirty="0" err="1" smtClean="0"/>
              <a:t>canaliculi</a:t>
            </a:r>
            <a:r>
              <a:rPr lang="en-US" sz="2400" dirty="0" smtClean="0"/>
              <a:t> </a:t>
            </a:r>
            <a:r>
              <a:rPr lang="en-US" sz="2400" dirty="0" err="1" smtClean="0"/>
              <a:t>lacrimales</a:t>
            </a:r>
            <a:r>
              <a:rPr lang="en-US" sz="2400" dirty="0" smtClean="0"/>
              <a:t> open into the lacrimal sac .</a:t>
            </a:r>
            <a:br>
              <a:rPr lang="en-US" sz="2400" dirty="0" smtClean="0"/>
            </a:br>
            <a:r>
              <a:rPr lang="en-US" sz="2400" dirty="0" smtClean="0"/>
              <a:t>The nasolacrimal duct emerges from the lower end of the lacrimal sac</a:t>
            </a:r>
            <a:br>
              <a:rPr lang="en-US" sz="2400" dirty="0" smtClean="0"/>
            </a:br>
            <a:r>
              <a:rPr lang="en-US" sz="2400" dirty="0" smtClean="0"/>
              <a:t>into the inferior meatus of the nose. The opening is guarded by a fold of mucous membrane known as the lacrimal fold. </a:t>
            </a:r>
            <a:endParaRPr lang="en-US" sz="2400" dirty="0"/>
          </a:p>
        </p:txBody>
      </p:sp>
    </p:spTree>
    <p:extLst>
      <p:ext uri="{BB962C8B-B14F-4D97-AF65-F5344CB8AC3E}">
        <p14:creationId xmlns:p14="http://schemas.microsoft.com/office/powerpoint/2010/main" val="2257313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85800"/>
            <a:ext cx="5486400" cy="582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43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705600"/>
          </a:xfrm>
        </p:spPr>
        <p:txBody>
          <a:bodyPr>
            <a:noAutofit/>
          </a:bodyPr>
          <a:lstStyle/>
          <a:p>
            <a:pPr marL="285750" indent="-285750" algn="l">
              <a:buFont typeface="Arial" pitchFamily="34" charset="0"/>
              <a:buChar char="•"/>
            </a:pPr>
            <a:r>
              <a:rPr lang="en-US" sz="2400" b="1" u="sng" dirty="0" smtClean="0">
                <a:solidFill>
                  <a:srgbClr val="FF0000"/>
                </a:solidFill>
              </a:rPr>
              <a:t>Openings into the Orbital Cavity</a:t>
            </a:r>
            <a:br>
              <a:rPr lang="en-US" sz="2400" b="1" u="sng" dirty="0" smtClean="0">
                <a:solidFill>
                  <a:srgbClr val="FF0000"/>
                </a:solidFill>
              </a:rPr>
            </a:br>
            <a:r>
              <a:rPr lang="en-US" sz="1800" dirty="0" smtClean="0"/>
              <a:t/>
            </a:r>
            <a:br>
              <a:rPr lang="en-US" sz="1800" dirty="0" smtClean="0"/>
            </a:br>
            <a:r>
              <a:rPr lang="en-US" sz="2000" dirty="0">
                <a:solidFill>
                  <a:srgbClr val="FF0000"/>
                </a:solidFill>
              </a:rPr>
              <a:t>Supraorbital notch (Foramen): </a:t>
            </a:r>
            <a:r>
              <a:rPr lang="en-US" sz="1800" dirty="0" smtClean="0"/>
              <a:t>It is situated on the superior orbital margin </a:t>
            </a:r>
            <a:br>
              <a:rPr lang="en-US" sz="1800" dirty="0" smtClean="0"/>
            </a:br>
            <a:r>
              <a:rPr lang="en-US" sz="1800" dirty="0" smtClean="0"/>
              <a:t>and transmits the supraorbital nerve and blood vessels.</a:t>
            </a:r>
            <a:br>
              <a:rPr lang="en-US" sz="1800" dirty="0" smtClean="0"/>
            </a:br>
            <a:r>
              <a:rPr lang="en-US" sz="1800" dirty="0" smtClean="0"/>
              <a:t/>
            </a:r>
            <a:br>
              <a:rPr lang="en-US" sz="1800" dirty="0" smtClean="0"/>
            </a:br>
            <a:r>
              <a:rPr lang="en-US" sz="2000" dirty="0" err="1">
                <a:solidFill>
                  <a:srgbClr val="FF0000"/>
                </a:solidFill>
              </a:rPr>
              <a:t>Infraorbital</a:t>
            </a:r>
            <a:r>
              <a:rPr lang="en-US" sz="2000" dirty="0">
                <a:solidFill>
                  <a:srgbClr val="FF0000"/>
                </a:solidFill>
              </a:rPr>
              <a:t> groove and canal: </a:t>
            </a:r>
            <a:r>
              <a:rPr lang="en-US" sz="1800" dirty="0" smtClean="0"/>
              <a:t>Situated on the floor of the orbit in the orbital plate of </a:t>
            </a:r>
            <a:br>
              <a:rPr lang="en-US" sz="1800" dirty="0" smtClean="0"/>
            </a:br>
            <a:r>
              <a:rPr lang="en-US" sz="1800" dirty="0" smtClean="0"/>
              <a:t>the maxilla they transmit the </a:t>
            </a:r>
            <a:r>
              <a:rPr lang="en-US" sz="1800" dirty="0" err="1" smtClean="0"/>
              <a:t>infraorbital</a:t>
            </a:r>
            <a:r>
              <a:rPr lang="en-US" sz="1800" dirty="0" smtClean="0"/>
              <a:t> nerve and blood vessels.</a:t>
            </a:r>
            <a:br>
              <a:rPr lang="en-US" sz="1800" dirty="0" smtClean="0"/>
            </a:br>
            <a:r>
              <a:rPr lang="en-US" sz="1800" dirty="0" smtClean="0"/>
              <a:t/>
            </a:r>
            <a:br>
              <a:rPr lang="en-US" sz="1800" dirty="0" smtClean="0"/>
            </a:br>
            <a:r>
              <a:rPr lang="en-US" sz="2000" dirty="0">
                <a:solidFill>
                  <a:srgbClr val="FF0000"/>
                </a:solidFill>
              </a:rPr>
              <a:t>Nasolacrimal canal: </a:t>
            </a:r>
            <a:r>
              <a:rPr lang="en-US" sz="1800" dirty="0" smtClean="0"/>
              <a:t>Located anteriorly on the medial wall; it communicates with the </a:t>
            </a:r>
            <a:br>
              <a:rPr lang="en-US" sz="1800" dirty="0" smtClean="0"/>
            </a:br>
            <a:r>
              <a:rPr lang="en-US" sz="1800" dirty="0" smtClean="0"/>
              <a:t>inferior meatus of the nose It transmits the nasolacrimal duct.</a:t>
            </a:r>
            <a:br>
              <a:rPr lang="en-US" sz="1800" dirty="0" smtClean="0"/>
            </a:br>
            <a:r>
              <a:rPr lang="en-US" sz="1800" dirty="0" smtClean="0"/>
              <a:t/>
            </a:r>
            <a:br>
              <a:rPr lang="en-US" sz="1800" dirty="0" smtClean="0"/>
            </a:br>
            <a:r>
              <a:rPr lang="en-US" sz="2000" dirty="0" smtClean="0">
                <a:solidFill>
                  <a:srgbClr val="FF0000"/>
                </a:solidFill>
              </a:rPr>
              <a:t>Superior orbital fissure:</a:t>
            </a:r>
            <a:r>
              <a:rPr lang="en-US" sz="1800" dirty="0" smtClean="0"/>
              <a:t> Located posteriorly between the greater and lesser wings of </a:t>
            </a:r>
            <a:br>
              <a:rPr lang="en-US" sz="1800" dirty="0" smtClean="0"/>
            </a:br>
            <a:r>
              <a:rPr lang="en-US" sz="1800" dirty="0" smtClean="0"/>
              <a:t>the sphenoid .It transmits the lacrimal nerve, the frontal nerve, the trochlear nerve, the </a:t>
            </a:r>
            <a:r>
              <a:rPr lang="en-US" sz="1800" dirty="0" err="1" smtClean="0"/>
              <a:t>oculomotor</a:t>
            </a:r>
            <a:r>
              <a:rPr lang="en-US" sz="1800" dirty="0" smtClean="0"/>
              <a:t> nerve (upper and 5 lower divisions), the </a:t>
            </a:r>
            <a:r>
              <a:rPr lang="en-US" sz="1800" dirty="0" err="1" smtClean="0"/>
              <a:t>abducent</a:t>
            </a:r>
            <a:r>
              <a:rPr lang="en-US" sz="1800" dirty="0" smtClean="0"/>
              <a:t> nerve, the </a:t>
            </a:r>
            <a:r>
              <a:rPr lang="en-US" sz="1800" dirty="0" err="1" smtClean="0"/>
              <a:t>nasociliary</a:t>
            </a:r>
            <a:r>
              <a:rPr lang="en-US" sz="1800" dirty="0" smtClean="0"/>
              <a:t> nerve, and the superior ophthalmic vein.</a:t>
            </a:r>
            <a:br>
              <a:rPr lang="en-US" sz="1800" dirty="0" smtClean="0"/>
            </a:br>
            <a:r>
              <a:rPr lang="en-US" sz="1800" dirty="0" smtClean="0"/>
              <a:t/>
            </a:r>
            <a:br>
              <a:rPr lang="en-US" sz="1800" dirty="0" smtClean="0"/>
            </a:br>
            <a:r>
              <a:rPr lang="en-US" sz="2000" dirty="0">
                <a:solidFill>
                  <a:srgbClr val="FF0000"/>
                </a:solidFill>
              </a:rPr>
              <a:t>Inferior orbital fissure: </a:t>
            </a:r>
            <a:r>
              <a:rPr lang="en-US" sz="1800" dirty="0" smtClean="0"/>
              <a:t>Located posteriorly between the maxilla and the greater wing </a:t>
            </a:r>
            <a:br>
              <a:rPr lang="en-US" sz="1800" dirty="0" smtClean="0"/>
            </a:br>
            <a:r>
              <a:rPr lang="en-US" sz="1800" dirty="0" smtClean="0"/>
              <a:t>of the sphenoid it communicates with the </a:t>
            </a:r>
            <a:r>
              <a:rPr lang="en-US" sz="1800" dirty="0" err="1" smtClean="0"/>
              <a:t>pterygopalatine</a:t>
            </a:r>
            <a:r>
              <a:rPr lang="en-US" sz="1800" dirty="0" smtClean="0"/>
              <a:t> fossa. It transmits </a:t>
            </a:r>
            <a:br>
              <a:rPr lang="en-US" sz="1800" dirty="0" smtClean="0"/>
            </a:br>
            <a:r>
              <a:rPr lang="en-US" sz="1800" dirty="0" smtClean="0"/>
              <a:t>the maxillary nerve and its </a:t>
            </a:r>
            <a:r>
              <a:rPr lang="en-US" sz="1800" dirty="0" err="1" smtClean="0"/>
              <a:t>zygomatic</a:t>
            </a:r>
            <a:r>
              <a:rPr lang="en-US" sz="1800" dirty="0" smtClean="0"/>
              <a:t> branch, the inferior ophthalmic vein, and </a:t>
            </a:r>
            <a:br>
              <a:rPr lang="en-US" sz="1800" dirty="0" smtClean="0"/>
            </a:br>
            <a:r>
              <a:rPr lang="en-US" sz="1800" dirty="0" smtClean="0"/>
              <a:t>sympathetic nerves.</a:t>
            </a:r>
            <a:br>
              <a:rPr lang="en-US" sz="1800" dirty="0" smtClean="0"/>
            </a:br>
            <a:r>
              <a:rPr lang="en-US" sz="2000" dirty="0">
                <a:solidFill>
                  <a:srgbClr val="FF0000"/>
                </a:solidFill>
              </a:rPr>
              <a:t>Optic canal: </a:t>
            </a:r>
            <a:r>
              <a:rPr lang="en-US" sz="1800" dirty="0" smtClean="0"/>
              <a:t>Located posteriorly in the lesser wing of the sphenoid .it </a:t>
            </a:r>
            <a:br>
              <a:rPr lang="en-US" sz="1800" dirty="0" smtClean="0"/>
            </a:br>
            <a:r>
              <a:rPr lang="en-US" sz="1800" dirty="0" smtClean="0"/>
              <a:t>communicates with the middle cranial fossa. It transmits the optic nerve and the </a:t>
            </a:r>
            <a:br>
              <a:rPr lang="en-US" sz="1800" dirty="0" smtClean="0"/>
            </a:br>
            <a:r>
              <a:rPr lang="en-US" sz="1800" dirty="0" smtClean="0"/>
              <a:t>ophthalmic artery.</a:t>
            </a:r>
            <a:endParaRPr lang="en-US" sz="1800" dirty="0"/>
          </a:p>
        </p:txBody>
      </p:sp>
    </p:spTree>
    <p:extLst>
      <p:ext uri="{BB962C8B-B14F-4D97-AF65-F5344CB8AC3E}">
        <p14:creationId xmlns:p14="http://schemas.microsoft.com/office/powerpoint/2010/main" val="3379158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orbits</a:t>
            </a:r>
            <a:endParaRPr lang="en-US" dirty="0"/>
          </a:p>
        </p:txBody>
      </p:sp>
      <p:sp>
        <p:nvSpPr>
          <p:cNvPr id="3" name="Content Placeholder 2"/>
          <p:cNvSpPr>
            <a:spLocks noGrp="1"/>
          </p:cNvSpPr>
          <p:nvPr>
            <p:ph idx="1"/>
          </p:nvPr>
        </p:nvSpPr>
        <p:spPr/>
        <p:txBody>
          <a:bodyPr/>
          <a:lstStyle/>
          <a:p>
            <a:r>
              <a:rPr lang="en-US" dirty="0" smtClean="0"/>
              <a:t>The orbits are a pair of bony cavities that contain the eyeballs; their associated muscles, </a:t>
            </a:r>
          </a:p>
          <a:p>
            <a:r>
              <a:rPr lang="en-US" dirty="0" smtClean="0"/>
              <a:t>nerves, vessels, and fat; and most of the lacrimal apparatus. The orbital opening is</a:t>
            </a:r>
          </a:p>
          <a:p>
            <a:r>
              <a:rPr lang="en-US" dirty="0" smtClean="0"/>
              <a:t>guarded by two thin, movable folds, the eyelids. </a:t>
            </a:r>
            <a:endParaRPr lang="en-US" dirty="0"/>
          </a:p>
        </p:txBody>
      </p:sp>
    </p:spTree>
    <p:extLst>
      <p:ext uri="{BB962C8B-B14F-4D97-AF65-F5344CB8AC3E}">
        <p14:creationId xmlns:p14="http://schemas.microsoft.com/office/powerpoint/2010/main" val="1981622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6202362"/>
          </a:xfrm>
        </p:spPr>
        <p:txBody>
          <a:bodyPr>
            <a:normAutofit/>
          </a:bodyPr>
          <a:lstStyle/>
          <a:p>
            <a:pPr marL="457200" indent="-457200" algn="l">
              <a:buFont typeface="Arial" pitchFamily="34" charset="0"/>
              <a:buChar char="•"/>
            </a:pPr>
            <a:r>
              <a:rPr lang="en-US" sz="2700" b="1" u="sng" dirty="0" smtClean="0">
                <a:solidFill>
                  <a:srgbClr val="FF0000"/>
                </a:solidFill>
              </a:rPr>
              <a:t>Eyelids</a:t>
            </a:r>
            <a:r>
              <a:rPr lang="en-US" sz="2700" dirty="0" smtClean="0"/>
              <a:t/>
            </a:r>
            <a:br>
              <a:rPr lang="en-US" sz="2700" dirty="0" smtClean="0"/>
            </a:br>
            <a:r>
              <a:rPr lang="en-US" sz="2700" dirty="0" smtClean="0"/>
              <a:t>The eyelids protect the eye from injury and excessive light by their closure .</a:t>
            </a:r>
            <a:br>
              <a:rPr lang="en-US" sz="2700" dirty="0" smtClean="0"/>
            </a:br>
            <a:r>
              <a:rPr lang="en-US" sz="2700" dirty="0" smtClean="0"/>
              <a:t>The upper eyelid is larger and more mobile than the lower, and they meet each other at the medial and lateral angles. The palpebral fissure is the elliptical opening between the eyelids and is the entrance into the </a:t>
            </a:r>
            <a:r>
              <a:rPr lang="en-US" sz="2700" dirty="0" err="1" smtClean="0"/>
              <a:t>conjunctival</a:t>
            </a:r>
            <a:r>
              <a:rPr lang="en-US" sz="2700" dirty="0" smtClean="0"/>
              <a:t> sac. The superficial surface of the </a:t>
            </a:r>
            <a:br>
              <a:rPr lang="en-US" sz="2700" dirty="0" smtClean="0"/>
            </a:br>
            <a:r>
              <a:rPr lang="en-US" sz="2700" dirty="0" smtClean="0"/>
              <a:t>eyelids is covered by skin, and the deep surface is covered by a mucous membrane</a:t>
            </a:r>
            <a:br>
              <a:rPr lang="en-US" sz="2700" dirty="0" smtClean="0"/>
            </a:br>
            <a:r>
              <a:rPr lang="en-US" sz="2700" dirty="0" smtClean="0"/>
              <a:t>called the conjunctiva. </a:t>
            </a:r>
            <a:r>
              <a:rPr lang="en-US" dirty="0" smtClean="0"/>
              <a:t/>
            </a:r>
            <a:br>
              <a:rPr lang="en-US" dirty="0" smtClean="0"/>
            </a:br>
            <a:endParaRPr lang="en-US" dirty="0"/>
          </a:p>
        </p:txBody>
      </p:sp>
    </p:spTree>
    <p:extLst>
      <p:ext uri="{BB962C8B-B14F-4D97-AF65-F5344CB8AC3E}">
        <p14:creationId xmlns:p14="http://schemas.microsoft.com/office/powerpoint/2010/main" val="49402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6096000"/>
          </a:xfrm>
        </p:spPr>
        <p:txBody>
          <a:bodyPr>
            <a:noAutofit/>
          </a:bodyPr>
          <a:lstStyle/>
          <a:p>
            <a:pPr marL="342900" indent="-342900" algn="l">
              <a:buFont typeface="Arial" pitchFamily="34" charset="0"/>
              <a:buChar char="•"/>
            </a:pPr>
            <a:r>
              <a:rPr lang="en-US" sz="2400" b="1" u="sng" dirty="0" smtClean="0">
                <a:solidFill>
                  <a:srgbClr val="FF0000"/>
                </a:solidFill>
              </a:rPr>
              <a:t>The </a:t>
            </a:r>
            <a:r>
              <a:rPr lang="en-US" sz="2400" b="1" u="sng" dirty="0" err="1" smtClean="0">
                <a:solidFill>
                  <a:srgbClr val="FF0000"/>
                </a:solidFill>
              </a:rPr>
              <a:t>ciliary</a:t>
            </a:r>
            <a:r>
              <a:rPr lang="en-US" sz="2400" b="1" u="sng" dirty="0" smtClean="0">
                <a:solidFill>
                  <a:srgbClr val="FF0000"/>
                </a:solidFill>
              </a:rPr>
              <a:t> </a:t>
            </a:r>
            <a:r>
              <a:rPr lang="en-US" sz="2400" dirty="0" smtClean="0"/>
              <a:t>glands (glands of Moll) are modified sweat glands that open separately between adjacent lashes. </a:t>
            </a:r>
            <a:br>
              <a:rPr lang="en-US" sz="2400" dirty="0" smtClean="0"/>
            </a:br>
            <a:r>
              <a:rPr lang="en-US" sz="2400" dirty="0" smtClean="0"/>
              <a:t>The </a:t>
            </a:r>
            <a:r>
              <a:rPr lang="en-US" sz="2400" b="1" u="sng" dirty="0" smtClean="0">
                <a:solidFill>
                  <a:srgbClr val="FF0000"/>
                </a:solidFill>
              </a:rPr>
              <a:t>tarsal glands </a:t>
            </a:r>
            <a:r>
              <a:rPr lang="en-US" sz="2400" dirty="0" smtClean="0"/>
              <a:t>(</a:t>
            </a:r>
            <a:r>
              <a:rPr lang="en-US" sz="2400" dirty="0" err="1" smtClean="0"/>
              <a:t>Meibomian</a:t>
            </a:r>
            <a:r>
              <a:rPr lang="en-US" sz="2400" dirty="0" smtClean="0"/>
              <a:t> glands) are long, modified sebaceous glands that pour their oily secretion onto the margin of the lid</a:t>
            </a:r>
            <a:br>
              <a:rPr lang="en-US" sz="2400" dirty="0" smtClean="0"/>
            </a:br>
            <a:r>
              <a:rPr lang="en-US" sz="2400" dirty="0" smtClean="0"/>
              <a:t>Near the medial angle of the eye a small elevation, the</a:t>
            </a:r>
            <a:br>
              <a:rPr lang="en-US" sz="2400" dirty="0" smtClean="0"/>
            </a:br>
            <a:r>
              <a:rPr lang="en-US" sz="2400" b="1" u="sng" dirty="0" smtClean="0">
                <a:solidFill>
                  <a:srgbClr val="FF0000"/>
                </a:solidFill>
              </a:rPr>
              <a:t>papilla </a:t>
            </a:r>
            <a:r>
              <a:rPr lang="en-US" sz="2400" b="1" u="sng" dirty="0" err="1" smtClean="0">
                <a:solidFill>
                  <a:srgbClr val="FF0000"/>
                </a:solidFill>
              </a:rPr>
              <a:t>lacrimalis</a:t>
            </a:r>
            <a:r>
              <a:rPr lang="en-US" sz="2400" dirty="0" smtClean="0"/>
              <a:t>, is present. On the summit of the papilla is a small hole, the </a:t>
            </a:r>
            <a:br>
              <a:rPr lang="en-US" sz="2400" dirty="0" smtClean="0"/>
            </a:br>
            <a:r>
              <a:rPr lang="en-US" sz="2400" dirty="0" err="1" smtClean="0"/>
              <a:t>punctum</a:t>
            </a:r>
            <a:r>
              <a:rPr lang="en-US" sz="2400" dirty="0" smtClean="0"/>
              <a:t> </a:t>
            </a:r>
            <a:r>
              <a:rPr lang="en-US" sz="2400" dirty="0" err="1" smtClean="0"/>
              <a:t>lacrimale</a:t>
            </a:r>
            <a:r>
              <a:rPr lang="en-US" sz="2400" dirty="0" smtClean="0"/>
              <a:t>, which leads into the </a:t>
            </a:r>
            <a:r>
              <a:rPr lang="en-US" sz="2400" dirty="0" err="1" smtClean="0"/>
              <a:t>canaliculus</a:t>
            </a:r>
            <a:r>
              <a:rPr lang="en-US" sz="2400" dirty="0" smtClean="0"/>
              <a:t> </a:t>
            </a:r>
            <a:r>
              <a:rPr lang="en-US" sz="2400" dirty="0" err="1" smtClean="0"/>
              <a:t>lacrimalis</a:t>
            </a:r>
            <a:r>
              <a:rPr lang="en-US" sz="2400" dirty="0" smtClean="0"/>
              <a:t> (Figs. 1 &amp; 2). The </a:t>
            </a:r>
            <a:br>
              <a:rPr lang="en-US" sz="2400" dirty="0" smtClean="0"/>
            </a:br>
            <a:r>
              <a:rPr lang="en-US" sz="2400" dirty="0" err="1" smtClean="0"/>
              <a:t>punctum</a:t>
            </a:r>
            <a:r>
              <a:rPr lang="en-US" sz="2400" dirty="0" smtClean="0"/>
              <a:t> and </a:t>
            </a:r>
            <a:r>
              <a:rPr lang="en-US" sz="2400" dirty="0" err="1" smtClean="0"/>
              <a:t>canaliculus</a:t>
            </a:r>
            <a:r>
              <a:rPr lang="en-US" sz="2400" dirty="0" smtClean="0"/>
              <a:t> carry tears down into the nose.</a:t>
            </a:r>
            <a:endParaRPr lang="en-US" sz="2400" dirty="0"/>
          </a:p>
        </p:txBody>
      </p:sp>
    </p:spTree>
    <p:extLst>
      <p:ext uri="{BB962C8B-B14F-4D97-AF65-F5344CB8AC3E}">
        <p14:creationId xmlns:p14="http://schemas.microsoft.com/office/powerpoint/2010/main" val="301192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6172200"/>
          </a:xfrm>
        </p:spPr>
        <p:txBody>
          <a:bodyPr>
            <a:noAutofit/>
          </a:bodyPr>
          <a:lstStyle/>
          <a:p>
            <a:pPr algn="l"/>
            <a:r>
              <a:rPr lang="en-US" sz="3200" b="1" u="sng" dirty="0" smtClean="0">
                <a:solidFill>
                  <a:srgbClr val="FF0000"/>
                </a:solidFill>
              </a:rPr>
              <a:t>Borders and Anatomical Relations</a:t>
            </a:r>
            <a:r>
              <a:rPr lang="en-US" sz="2400" dirty="0" smtClean="0"/>
              <a:t/>
            </a:r>
            <a:br>
              <a:rPr lang="en-US" sz="2400" dirty="0" smtClean="0"/>
            </a:br>
            <a:r>
              <a:rPr lang="en-US" sz="2400" dirty="0" smtClean="0">
                <a:solidFill>
                  <a:srgbClr val="FF0000"/>
                </a:solidFill>
              </a:rPr>
              <a:t>Roof (superior wall) </a:t>
            </a:r>
            <a:r>
              <a:rPr lang="en-US" sz="2400" dirty="0" smtClean="0"/>
              <a:t>– Formed by the frontal bone and the lesser wing of the sphenoid. The frontal bone separates the orbit from the anterior cranial fossa.</a:t>
            </a:r>
            <a:br>
              <a:rPr lang="en-US" sz="2400" dirty="0" smtClean="0"/>
            </a:br>
            <a:r>
              <a:rPr lang="en-US" sz="2400" dirty="0" smtClean="0">
                <a:solidFill>
                  <a:srgbClr val="FF0000"/>
                </a:solidFill>
              </a:rPr>
              <a:t>Floor (inferior wall) </a:t>
            </a:r>
            <a:r>
              <a:rPr lang="en-US" sz="2400" dirty="0" smtClean="0"/>
              <a:t>– Formed by the maxilla, palatine and </a:t>
            </a:r>
            <a:r>
              <a:rPr lang="en-US" sz="2400" dirty="0" err="1" smtClean="0"/>
              <a:t>zygomatic</a:t>
            </a:r>
            <a:r>
              <a:rPr lang="en-US" sz="2400" dirty="0" smtClean="0"/>
              <a:t> bones. The maxilla separates the orbit from the underlying maxillary sinus.</a:t>
            </a:r>
            <a:br>
              <a:rPr lang="en-US" sz="2400" dirty="0" smtClean="0"/>
            </a:br>
            <a:r>
              <a:rPr lang="en-US" sz="2400" dirty="0" smtClean="0">
                <a:solidFill>
                  <a:srgbClr val="FF0000"/>
                </a:solidFill>
              </a:rPr>
              <a:t>Medial wall </a:t>
            </a:r>
            <a:r>
              <a:rPr lang="en-US" sz="2400" dirty="0" smtClean="0"/>
              <a:t>– Formed by the </a:t>
            </a:r>
            <a:r>
              <a:rPr lang="en-US" sz="2400" dirty="0" err="1" smtClean="0"/>
              <a:t>ethmoid</a:t>
            </a:r>
            <a:r>
              <a:rPr lang="en-US" sz="2400" dirty="0" smtClean="0"/>
              <a:t>, maxilla, lacrimal and sphenoid bones. The </a:t>
            </a:r>
            <a:r>
              <a:rPr lang="en-US" sz="2400" dirty="0" err="1" smtClean="0"/>
              <a:t>ethmoid</a:t>
            </a:r>
            <a:r>
              <a:rPr lang="en-US" sz="2400" dirty="0" smtClean="0"/>
              <a:t> bone separates the orbit from the </a:t>
            </a:r>
            <a:r>
              <a:rPr lang="en-US" sz="2400" dirty="0" err="1" smtClean="0"/>
              <a:t>ethmoid</a:t>
            </a:r>
            <a:r>
              <a:rPr lang="en-US" sz="2400" dirty="0" smtClean="0"/>
              <a:t> sinus.</a:t>
            </a:r>
            <a:br>
              <a:rPr lang="en-US" sz="2400" dirty="0" smtClean="0"/>
            </a:br>
            <a:r>
              <a:rPr lang="en-US" sz="2400" dirty="0" smtClean="0">
                <a:solidFill>
                  <a:srgbClr val="FF0000"/>
                </a:solidFill>
              </a:rPr>
              <a:t>Lateral wall </a:t>
            </a:r>
            <a:r>
              <a:rPr lang="en-US" sz="2400" dirty="0" smtClean="0"/>
              <a:t>– Formed by the </a:t>
            </a:r>
            <a:r>
              <a:rPr lang="en-US" sz="2400" dirty="0" err="1" smtClean="0"/>
              <a:t>zygomatic</a:t>
            </a:r>
            <a:r>
              <a:rPr lang="en-US" sz="2400" dirty="0" smtClean="0"/>
              <a:t> bone and greater wing of the sphenoid.</a:t>
            </a:r>
            <a:br>
              <a:rPr lang="en-US" sz="2400" dirty="0" smtClean="0"/>
            </a:br>
            <a:r>
              <a:rPr lang="en-US" sz="2400" dirty="0" smtClean="0">
                <a:solidFill>
                  <a:srgbClr val="FF0000"/>
                </a:solidFill>
              </a:rPr>
              <a:t>Apex </a:t>
            </a:r>
            <a:r>
              <a:rPr lang="en-US" sz="2400" dirty="0" smtClean="0"/>
              <a:t>– Located at the opening to the optic canal, the optic foramen.</a:t>
            </a:r>
            <a:br>
              <a:rPr lang="en-US" sz="2400" dirty="0" smtClean="0"/>
            </a:br>
            <a:r>
              <a:rPr lang="en-US" sz="2400" dirty="0" smtClean="0">
                <a:solidFill>
                  <a:srgbClr val="FF0000"/>
                </a:solidFill>
              </a:rPr>
              <a:t>Base</a:t>
            </a:r>
            <a:r>
              <a:rPr lang="en-US" sz="2400" dirty="0" smtClean="0"/>
              <a:t> – Opens out into the face, and is bounded by the eyelids. It is also known as the orbital rim.</a:t>
            </a:r>
            <a:endParaRPr lang="en-US" sz="2400" dirty="0"/>
          </a:p>
        </p:txBody>
      </p:sp>
    </p:spTree>
    <p:extLst>
      <p:ext uri="{BB962C8B-B14F-4D97-AF65-F5344CB8AC3E}">
        <p14:creationId xmlns:p14="http://schemas.microsoft.com/office/powerpoint/2010/main" val="262202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95375"/>
            <a:ext cx="8153400"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7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42974"/>
            <a:ext cx="83058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45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
            <a:ext cx="6934200" cy="633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08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04875"/>
            <a:ext cx="76200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762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92</Words>
  <Application>Microsoft Office PowerPoint</Application>
  <PresentationFormat>On-screen Show (4:3)</PresentationFormat>
  <Paragraphs>13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orbital region</vt:lpstr>
      <vt:lpstr>The orbits</vt:lpstr>
      <vt:lpstr>Eyelids The eyelids protect the eye from injury and excessive light by their closure . The upper eyelid is larger and more mobile than the lower, and they meet each other at the medial and lateral angles. The palpebral fissure is the elliptical opening between the eyelids and is the entrance into the conjunctival sac. The superficial surface of the  eyelids is covered by skin, and the deep surface is covered by a mucous membrane called the conjunctiva.  </vt:lpstr>
      <vt:lpstr>The ciliary glands (glands of Moll) are modified sweat glands that open separately between adjacent lashes.  The tarsal glands (Meibomian glands) are long, modified sebaceous glands that pour their oily secretion onto the margin of the lid Near the medial angle of the eye a small elevation, the papilla lacrimalis, is present. On the summit of the papilla is a small hole, the  punctum lacrimale, which leads into the canaliculus lacrimalis (Figs. 1 &amp; 2). The  punctum and canaliculus carry tears down into the nose.</vt:lpstr>
      <vt:lpstr>Borders and Anatomical Relations Roof (superior wall) – Formed by the frontal bone and the lesser wing of the sphenoid. The frontal bone separates the orbit from the anterior cranial fossa. Floor (inferior wall) – Formed by the maxilla, palatine and zygomatic bones. The maxilla separates the orbit from the underlying maxillary sinus. Medial wall – Formed by the ethmoid, maxilla, lacrimal and sphenoid bones. The ethmoid bone separates the orbit from the ethmoid sinus. Lateral wall – Formed by the zygomatic bone and greater wing of the sphenoid. Apex – Located at the opening to the optic canal, the optic foramen. Base – Opens out into the face, and is bounded by the eyelids. It is also known as the orbital rim.</vt:lpstr>
      <vt:lpstr>PowerPoint Presentation</vt:lpstr>
      <vt:lpstr>PowerPoint Presentation</vt:lpstr>
      <vt:lpstr>PowerPoint Presentation</vt:lpstr>
      <vt:lpstr>PowerPoint Presentation</vt:lpstr>
      <vt:lpstr>PowerPoint Presentation</vt:lpstr>
      <vt:lpstr>Movements of the Eyelids The eyelids are closed by the contraction of the orbicularis oculi and the relaxation of the levator palpebrae superioris muscles.  The eye is opened by the levator palpebrae superioris raising the upper lid. On looking upward, the levator palpebrae superioris contracts, and the upper lid moves with the eyeball. On looking downward, both lids move, the upper lid continues to cover the upper part of the cornea, and the lower lid is pulled downward slightly by the conjunctiva, which is attached to the sclera and the lower lid.</vt:lpstr>
      <vt:lpstr>PowerPoint Presentation</vt:lpstr>
      <vt:lpstr>Lacrimal Apparatus  Lacrimal Gland consists of a large orbital part and a small palpebral part, which  are continuous with each other around the lateral edge of the aponeurosis of the levator palpebrae superioris. It is situated above the eyeball and opens by 12 ducts into the lateral part of the superior fornix of the conjunctiva.  The parasympathetic secretomotor nerve supply is derived from the lacrimal nucleus of the facial nerve.  The sympathetic postganglionic nerve supply is from the internal carotid plexus and  travels in the deep petrosal nerve, the nerve of the pterygoid canal, the maxillary nerve,the zygomatic nerve, the zygomaticotemporal nerve, and finally the lacrimal nerve.  Lacrimal Ducts The tears circulate across the cornea and enter the canaliculi lacrimales through the puncta lacrimalis. The canaliculi lacrimales open into the lacrimal sac . The nasolacrimal duct emerges from the lower end of the lacrimal sac into the inferior meatus of the nose. The opening is guarded by a fold of mucous membrane known as the lacrimal fold. </vt:lpstr>
      <vt:lpstr>PowerPoint Presentation</vt:lpstr>
      <vt:lpstr>Openings into the Orbital Cavity  Supraorbital notch (Foramen): It is situated on the superior orbital margin  and transmits the supraorbital nerve and blood vessels.  Infraorbital groove and canal: Situated on the floor of the orbit in the orbital plate of  the maxilla they transmit the infraorbital nerve and blood vessels.  Nasolacrimal canal: Located anteriorly on the medial wall; it communicates with the  inferior meatus of the nose It transmits the nasolacrimal duct.  Superior orbital fissure: Located posteriorly between the greater and lesser wings of  the sphenoid .It transmits the lacrimal nerve, the frontal nerve, the trochlear nerve, the oculomotor nerve (upper and 5 lower divisions), the abducent nerve, the nasociliary nerve, and the superior ophthalmic vein.  Inferior orbital fissure: Located posteriorly between the maxilla and the greater wing  of the sphenoid it communicates with the pterygopalatine fossa. It transmits  the maxillary nerve and its zygomatic branch, the inferior ophthalmic vein, and  sympathetic nerves. Optic canal: Located posteriorly in the lesser wing of the sphenoid .it  communicates with the middle cranial fossa. It transmits the optic nerve and the  ophthalmic artery.</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orbital region</dc:title>
  <dc:creator>DR.Ahmed Saker</dc:creator>
  <cp:lastModifiedBy>DR.Ahmed Saker</cp:lastModifiedBy>
  <cp:revision>6</cp:revision>
  <dcterms:created xsi:type="dcterms:W3CDTF">2022-10-24T06:52:30Z</dcterms:created>
  <dcterms:modified xsi:type="dcterms:W3CDTF">2022-10-24T07:54:00Z</dcterms:modified>
</cp:coreProperties>
</file>